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38"/>
  </p:notesMasterIdLst>
  <p:sldIdLst>
    <p:sldId id="256" r:id="rId14"/>
    <p:sldId id="257" r:id="rId15"/>
    <p:sldId id="258" r:id="rId16"/>
    <p:sldId id="285" r:id="rId17"/>
    <p:sldId id="259" r:id="rId18"/>
    <p:sldId id="273" r:id="rId19"/>
    <p:sldId id="261" r:id="rId20"/>
    <p:sldId id="278" r:id="rId21"/>
    <p:sldId id="274" r:id="rId22"/>
    <p:sldId id="269" r:id="rId23"/>
    <p:sldId id="277" r:id="rId24"/>
    <p:sldId id="275" r:id="rId25"/>
    <p:sldId id="264" r:id="rId26"/>
    <p:sldId id="270" r:id="rId27"/>
    <p:sldId id="272" r:id="rId28"/>
    <p:sldId id="276" r:id="rId29"/>
    <p:sldId id="266" r:id="rId30"/>
    <p:sldId id="279" r:id="rId31"/>
    <p:sldId id="265" r:id="rId32"/>
    <p:sldId id="282" r:id="rId33"/>
    <p:sldId id="280" r:id="rId34"/>
    <p:sldId id="283" r:id="rId35"/>
    <p:sldId id="281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16A2D-2C8A-4D59-956D-1EDCDCBEF5C0}" v="218" dt="2021-04-13T02:19:20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presProps" Target="presProps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  <pc:sldChg chg="modSp">
        <pc:chgData name="Joseph Marvin R. Imperial" userId="c5118018-74d5-4421-be4d-7197191e5b08" providerId="ADAL" clId="{70D03E3A-137A-44E5-9725-706554D6E372}" dt="2021-04-10T07:18:53.525" v="526"/>
        <pc:sldMkLst>
          <pc:docMk/>
          <pc:sldMk cId="4251209201" sldId="257"/>
        </pc:sldMkLst>
        <pc:spChg chg="mod">
          <ac:chgData name="Joseph Marvin R. Imperial" userId="c5118018-74d5-4421-be4d-7197191e5b08" providerId="ADAL" clId="{70D03E3A-137A-44E5-9725-706554D6E372}" dt="2021-04-10T07:18:53.525" v="526"/>
          <ac:spMkLst>
            <pc:docMk/>
            <pc:sldMk cId="4251209201" sldId="257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  <pc:sldChg chg="modSp ord">
        <pc:chgData name="Joseph Marvin R. Imperial" userId="c5118018-74d5-4421-be4d-7197191e5b08" providerId="ADAL" clId="{F8716A2D-2C8A-4D59-956D-1EDCDCBEF5C0}" dt="2021-04-13T02:19:07.439" v="514" actId="20577"/>
        <pc:sldMkLst>
          <pc:docMk/>
          <pc:sldMk cId="3658053033" sldId="258"/>
        </pc:sldMkLst>
        <pc:spChg chg="mod">
          <ac:chgData name="Joseph Marvin R. Imperial" userId="c5118018-74d5-4421-be4d-7197191e5b08" providerId="ADAL" clId="{F8716A2D-2C8A-4D59-956D-1EDCDCBEF5C0}" dt="2021-04-13T02:19:07.439" v="514" actId="20577"/>
          <ac:spMkLst>
            <pc:docMk/>
            <pc:sldMk cId="3658053033" sldId="258"/>
            <ac:spMk id="10" creationId="{D5BBEC35-40CA-42D4-BC38-E13B39A6DA8E}"/>
          </ac:spMkLst>
        </pc:spChg>
      </pc:sldChg>
      <pc:sldChg chg="addSp modSp ord">
        <pc:chgData name="Joseph Marvin R. Imperial" userId="c5118018-74d5-4421-be4d-7197191e5b08" providerId="ADAL" clId="{F8716A2D-2C8A-4D59-956D-1EDCDCBEF5C0}" dt="2021-04-12T07:48:11.090" v="329" actId="16959"/>
        <pc:sldMkLst>
          <pc:docMk/>
          <pc:sldMk cId="2002956253" sldId="265"/>
        </pc:sldMkLst>
        <pc:spChg chg="mod">
          <ac:chgData name="Joseph Marvin R. Imperial" userId="c5118018-74d5-4421-be4d-7197191e5b08" providerId="ADAL" clId="{F8716A2D-2C8A-4D59-956D-1EDCDCBEF5C0}" dt="2021-04-12T07:31:47.441" v="84"/>
          <ac:spMkLst>
            <pc:docMk/>
            <pc:sldMk cId="2002956253" sldId="26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48:11.090" v="329" actId="16959"/>
          <ac:spMkLst>
            <pc:docMk/>
            <pc:sldMk cId="2002956253" sldId="265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34:26.971" v="170" actId="14100"/>
          <ac:picMkLst>
            <pc:docMk/>
            <pc:sldMk cId="2002956253" sldId="265"/>
            <ac:picMk id="1026" creationId="{A68FFBAB-AFB4-47BA-A6E4-9BF969804A79}"/>
          </ac:picMkLst>
        </pc:picChg>
        <pc:picChg chg="add mod">
          <ac:chgData name="Joseph Marvin R. Imperial" userId="c5118018-74d5-4421-be4d-7197191e5b08" providerId="ADAL" clId="{F8716A2D-2C8A-4D59-956D-1EDCDCBEF5C0}" dt="2021-04-12T07:34:28.443" v="171" actId="1076"/>
          <ac:picMkLst>
            <pc:docMk/>
            <pc:sldMk cId="2002956253" sldId="265"/>
            <ac:picMk id="1028" creationId="{5095C244-7D90-48D2-8E3A-A5DDC976F980}"/>
          </ac:picMkLst>
        </pc:picChg>
      </pc:sldChg>
      <pc:sldChg chg="modSp add">
        <pc:chgData name="Joseph Marvin R. Imperial" userId="c5118018-74d5-4421-be4d-7197191e5b08" providerId="ADAL" clId="{F8716A2D-2C8A-4D59-956D-1EDCDCBEF5C0}" dt="2021-04-13T00:37:22.648" v="474" actId="20577"/>
        <pc:sldMkLst>
          <pc:docMk/>
          <pc:sldMk cId="3434509639" sldId="279"/>
        </pc:sldMkLst>
        <pc:spChg chg="mod">
          <ac:chgData name="Joseph Marvin R. Imperial" userId="c5118018-74d5-4421-be4d-7197191e5b08" providerId="ADAL" clId="{F8716A2D-2C8A-4D59-956D-1EDCDCBEF5C0}" dt="2021-04-13T00:37:22.648" v="474" actId="20577"/>
          <ac:spMkLst>
            <pc:docMk/>
            <pc:sldMk cId="3434509639" sldId="279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F8716A2D-2C8A-4D59-956D-1EDCDCBEF5C0}" dt="2021-04-12T07:52:23.173" v="401" actId="21"/>
        <pc:sldMkLst>
          <pc:docMk/>
          <pc:sldMk cId="475753270" sldId="280"/>
        </pc:sldMkLst>
        <pc:spChg chg="mod">
          <ac:chgData name="Joseph Marvin R. Imperial" userId="c5118018-74d5-4421-be4d-7197191e5b08" providerId="ADAL" clId="{F8716A2D-2C8A-4D59-956D-1EDCDCBEF5C0}" dt="2021-04-12T07:37:44.770" v="185" actId="20577"/>
          <ac:spMkLst>
            <pc:docMk/>
            <pc:sldMk cId="475753270" sldId="28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51:49.779" v="396" actId="20577"/>
          <ac:spMkLst>
            <pc:docMk/>
            <pc:sldMk cId="475753270" sldId="280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F8716A2D-2C8A-4D59-956D-1EDCDCBEF5C0}" dt="2021-04-12T07:52:23.173" v="401" actId="21"/>
          <ac:picMkLst>
            <pc:docMk/>
            <pc:sldMk cId="475753270" sldId="280"/>
            <ac:picMk id="2" creationId="{25098AB7-8603-4B52-89D4-180C9B889828}"/>
          </ac:picMkLst>
        </pc:picChg>
      </pc:sldChg>
      <pc:sldChg chg="modSp add">
        <pc:chgData name="Joseph Marvin R. Imperial" userId="c5118018-74d5-4421-be4d-7197191e5b08" providerId="ADAL" clId="{F8716A2D-2C8A-4D59-956D-1EDCDCBEF5C0}" dt="2021-04-12T07:54:11.139" v="448" actId="20577"/>
        <pc:sldMkLst>
          <pc:docMk/>
          <pc:sldMk cId="1870236669" sldId="281"/>
        </pc:sldMkLst>
        <pc:spChg chg="mod">
          <ac:chgData name="Joseph Marvin R. Imperial" userId="c5118018-74d5-4421-be4d-7197191e5b08" providerId="ADAL" clId="{F8716A2D-2C8A-4D59-956D-1EDCDCBEF5C0}" dt="2021-04-12T07:43:58.743" v="237" actId="20577"/>
          <ac:spMkLst>
            <pc:docMk/>
            <pc:sldMk cId="1870236669" sldId="281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54:11.139" v="448" actId="20577"/>
          <ac:spMkLst>
            <pc:docMk/>
            <pc:sldMk cId="1870236669" sldId="281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F8716A2D-2C8A-4D59-956D-1EDCDCBEF5C0}" dt="2021-04-12T07:52:18.050" v="400" actId="1076"/>
        <pc:sldMkLst>
          <pc:docMk/>
          <pc:sldMk cId="1540414099" sldId="282"/>
        </pc:sldMkLst>
        <pc:spChg chg="add mod">
          <ac:chgData name="Joseph Marvin R. Imperial" userId="c5118018-74d5-4421-be4d-7197191e5b08" providerId="ADAL" clId="{F8716A2D-2C8A-4D59-956D-1EDCDCBEF5C0}" dt="2021-04-12T07:48:42.337" v="334" actId="478"/>
          <ac:spMkLst>
            <pc:docMk/>
            <pc:sldMk cId="1540414099" sldId="282"/>
            <ac:spMk id="3" creationId="{A5D0FACF-1709-4CEC-8C30-AF09AD9ABACE}"/>
          </ac:spMkLst>
        </pc:spChg>
        <pc:spChg chg="del">
          <ac:chgData name="Joseph Marvin R. Imperial" userId="c5118018-74d5-4421-be4d-7197191e5b08" providerId="ADAL" clId="{F8716A2D-2C8A-4D59-956D-1EDCDCBEF5C0}" dt="2021-04-12T07:48:42.337" v="334" actId="478"/>
          <ac:spMkLst>
            <pc:docMk/>
            <pc:sldMk cId="1540414099" sldId="282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49:03.852" v="344" actId="14100"/>
          <ac:picMkLst>
            <pc:docMk/>
            <pc:sldMk cId="1540414099" sldId="282"/>
            <ac:picMk id="4" creationId="{43AAD281-C423-40FB-B005-45951498C373}"/>
          </ac:picMkLst>
        </pc:picChg>
        <pc:picChg chg="add mod">
          <ac:chgData name="Joseph Marvin R. Imperial" userId="c5118018-74d5-4421-be4d-7197191e5b08" providerId="ADAL" clId="{F8716A2D-2C8A-4D59-956D-1EDCDCBEF5C0}" dt="2021-04-12T07:52:18.050" v="400" actId="1076"/>
          <ac:picMkLst>
            <pc:docMk/>
            <pc:sldMk cId="1540414099" sldId="282"/>
            <ac:picMk id="11" creationId="{FC4227BB-3E41-4843-86C9-4F0F86C6785B}"/>
          </ac:picMkLst>
        </pc:picChg>
        <pc:picChg chg="del">
          <ac:chgData name="Joseph Marvin R. Imperial" userId="c5118018-74d5-4421-be4d-7197191e5b08" providerId="ADAL" clId="{F8716A2D-2C8A-4D59-956D-1EDCDCBEF5C0}" dt="2021-04-12T07:48:40.874" v="333" actId="478"/>
          <ac:picMkLst>
            <pc:docMk/>
            <pc:sldMk cId="1540414099" sldId="282"/>
            <ac:picMk id="1026" creationId="{A68FFBAB-AFB4-47BA-A6E4-9BF969804A79}"/>
          </ac:picMkLst>
        </pc:picChg>
        <pc:picChg chg="del">
          <ac:chgData name="Joseph Marvin R. Imperial" userId="c5118018-74d5-4421-be4d-7197191e5b08" providerId="ADAL" clId="{F8716A2D-2C8A-4D59-956D-1EDCDCBEF5C0}" dt="2021-04-12T07:48:40.528" v="332" actId="478"/>
          <ac:picMkLst>
            <pc:docMk/>
            <pc:sldMk cId="1540414099" sldId="282"/>
            <ac:picMk id="1028" creationId="{5095C244-7D90-48D2-8E3A-A5DDC976F980}"/>
          </ac:picMkLst>
        </pc:picChg>
      </pc:sldChg>
      <pc:sldChg chg="addSp modSp add">
        <pc:chgData name="Joseph Marvin R. Imperial" userId="c5118018-74d5-4421-be4d-7197191e5b08" providerId="ADAL" clId="{F8716A2D-2C8A-4D59-956D-1EDCDCBEF5C0}" dt="2021-04-12T07:52:47.426" v="418" actId="1076"/>
        <pc:sldMkLst>
          <pc:docMk/>
          <pc:sldMk cId="1302895873" sldId="283"/>
        </pc:sldMkLst>
        <pc:spChg chg="mod">
          <ac:chgData name="Joseph Marvin R. Imperial" userId="c5118018-74d5-4421-be4d-7197191e5b08" providerId="ADAL" clId="{F8716A2D-2C8A-4D59-956D-1EDCDCBEF5C0}" dt="2021-04-12T07:52:28.466" v="404" actId="20577"/>
          <ac:spMkLst>
            <pc:docMk/>
            <pc:sldMk cId="1302895873" sldId="28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52:47.426" v="418" actId="1076"/>
          <ac:picMkLst>
            <pc:docMk/>
            <pc:sldMk cId="1302895873" sldId="283"/>
            <ac:picMk id="16" creationId="{88F0CAB8-800E-41C4-AB57-02965FA4DBB6}"/>
          </ac:picMkLst>
        </pc:picChg>
        <pc:picChg chg="add mod">
          <ac:chgData name="Joseph Marvin R. Imperial" userId="c5118018-74d5-4421-be4d-7197191e5b08" providerId="ADAL" clId="{F8716A2D-2C8A-4D59-956D-1EDCDCBEF5C0}" dt="2021-04-12T07:52:44.816" v="417" actId="1076"/>
          <ac:picMkLst>
            <pc:docMk/>
            <pc:sldMk cId="1302895873" sldId="283"/>
            <ac:picMk id="17" creationId="{7B270FDC-68CF-43F5-B106-9CEDD8169951}"/>
          </ac:picMkLst>
        </pc:picChg>
      </pc:sldChg>
      <pc:sldChg chg="addSp delSp modSp add">
        <pc:chgData name="Joseph Marvin R. Imperial" userId="c5118018-74d5-4421-be4d-7197191e5b08" providerId="ADAL" clId="{F8716A2D-2C8A-4D59-956D-1EDCDCBEF5C0}" dt="2021-04-13T00:37:42.165" v="487" actId="20577"/>
        <pc:sldMkLst>
          <pc:docMk/>
          <pc:sldMk cId="1080319546" sldId="284"/>
        </pc:sldMkLst>
        <pc:spChg chg="mod">
          <ac:chgData name="Joseph Marvin R. Imperial" userId="c5118018-74d5-4421-be4d-7197191e5b08" providerId="ADAL" clId="{F8716A2D-2C8A-4D59-956D-1EDCDCBEF5C0}" dt="2021-04-13T00:37:42.165" v="487" actId="20577"/>
          <ac:spMkLst>
            <pc:docMk/>
            <pc:sldMk cId="1080319546" sldId="284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F8716A2D-2C8A-4D59-956D-1EDCDCBEF5C0}" dt="2021-04-12T07:53:23.183" v="433"/>
          <ac:picMkLst>
            <pc:docMk/>
            <pc:sldMk cId="1080319546" sldId="284"/>
            <ac:picMk id="2" creationId="{ED875CFA-916E-46A8-94D4-693DFB15D2EC}"/>
          </ac:picMkLst>
        </pc:picChg>
        <pc:picChg chg="add mod">
          <ac:chgData name="Joseph Marvin R. Imperial" userId="c5118018-74d5-4421-be4d-7197191e5b08" providerId="ADAL" clId="{F8716A2D-2C8A-4D59-956D-1EDCDCBEF5C0}" dt="2021-04-12T07:54:38.256" v="455" actId="1076"/>
          <ac:picMkLst>
            <pc:docMk/>
            <pc:sldMk cId="1080319546" sldId="284"/>
            <ac:picMk id="3" creationId="{AD25AC7C-F01B-44FA-AD8E-B817BEFC53FA}"/>
          </ac:picMkLst>
        </pc:picChg>
      </pc:sldChg>
      <pc:sldChg chg="addSp delSp modSp add">
        <pc:chgData name="Joseph Marvin R. Imperial" userId="c5118018-74d5-4421-be4d-7197191e5b08" providerId="ADAL" clId="{F8716A2D-2C8A-4D59-956D-1EDCDCBEF5C0}" dt="2021-04-13T01:04:12.096" v="513" actId="1076"/>
        <pc:sldMkLst>
          <pc:docMk/>
          <pc:sldMk cId="3623653414" sldId="285"/>
        </pc:sldMkLst>
        <pc:spChg chg="mod">
          <ac:chgData name="Joseph Marvin R. Imperial" userId="c5118018-74d5-4421-be4d-7197191e5b08" providerId="ADAL" clId="{F8716A2D-2C8A-4D59-956D-1EDCDCBEF5C0}" dt="2021-04-13T01:03:42.880" v="505" actId="313"/>
          <ac:spMkLst>
            <pc:docMk/>
            <pc:sldMk cId="3623653414" sldId="285"/>
            <ac:spMk id="5" creationId="{EC47D021-EEC4-42AC-B4C3-BC584CB5BC9D}"/>
          </ac:spMkLst>
        </pc:spChg>
        <pc:picChg chg="del">
          <ac:chgData name="Joseph Marvin R. Imperial" userId="c5118018-74d5-4421-be4d-7197191e5b08" providerId="ADAL" clId="{F8716A2D-2C8A-4D59-956D-1EDCDCBEF5C0}" dt="2021-04-13T01:03:30.400" v="490" actId="478"/>
          <ac:picMkLst>
            <pc:docMk/>
            <pc:sldMk cId="3623653414" sldId="285"/>
            <ac:picMk id="2" creationId="{8C6163CA-8E4B-41FF-B833-D7923537F9F7}"/>
          </ac:picMkLst>
        </pc:picChg>
        <pc:picChg chg="add mod modCrop">
          <ac:chgData name="Joseph Marvin R. Imperial" userId="c5118018-74d5-4421-be4d-7197191e5b08" providerId="ADAL" clId="{F8716A2D-2C8A-4D59-956D-1EDCDCBEF5C0}" dt="2021-04-13T01:04:12.096" v="513" actId="1076"/>
          <ac:picMkLst>
            <pc:docMk/>
            <pc:sldMk cId="3623653414" sldId="285"/>
            <ac:picMk id="1026" creationId="{8B9A9D53-ADCE-4DA2-BEE1-64248B169E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Intro to RL 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Ponio Jr.</a:t>
            </a:r>
            <a:endParaRPr lang="en-PH" sz="24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6980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AlphaGo</a:t>
            </a:r>
          </a:p>
        </p:txBody>
      </p:sp>
      <p:pic>
        <p:nvPicPr>
          <p:cNvPr id="3076" name="Picture 4" descr="Google's AlphaGo AI narrowly beats the world's top human Go player -  SiliconANGLE">
            <a:extLst>
              <a:ext uri="{FF2B5EF4-FFF2-40B4-BE49-F238E27FC236}">
                <a16:creationId xmlns:a16="http://schemas.microsoft.com/office/drawing/2014/main" id="{43CD029A-270D-47CA-89AF-34E54CDF9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3592" r="48896" b="10580"/>
          <a:stretch/>
        </p:blipFill>
        <p:spPr bwMode="auto">
          <a:xfrm>
            <a:off x="5227810" y="727162"/>
            <a:ext cx="1507532" cy="16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AI &quot;Master&quot; bested the world's top Go players—and then revealed itself  as Google's AlphaGo in disguise — Quartz">
            <a:extLst>
              <a:ext uri="{FF2B5EF4-FFF2-40B4-BE49-F238E27FC236}">
                <a16:creationId xmlns:a16="http://schemas.microsoft.com/office/drawing/2014/main" id="{911DCF06-08E1-4A53-B931-79FC9376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62" y="755206"/>
            <a:ext cx="2907149" cy="16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oogle's AlphaGo AI narrowly beats the world's top human Go player -  SiliconANGLE">
            <a:extLst>
              <a:ext uri="{FF2B5EF4-FFF2-40B4-BE49-F238E27FC236}">
                <a16:creationId xmlns:a16="http://schemas.microsoft.com/office/drawing/2014/main" id="{B536383A-5E4D-4BBC-9BEA-79D207F91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3592" r="48896" b="10580"/>
          <a:stretch/>
        </p:blipFill>
        <p:spPr bwMode="auto">
          <a:xfrm>
            <a:off x="5342234" y="4477169"/>
            <a:ext cx="1507532" cy="16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phaGo – the Latest Advancements in AI | News">
            <a:extLst>
              <a:ext uri="{FF2B5EF4-FFF2-40B4-BE49-F238E27FC236}">
                <a16:creationId xmlns:a16="http://schemas.microsoft.com/office/drawing/2014/main" id="{029CDBCF-82FB-4D04-8C9E-66B9AF6E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3112916"/>
            <a:ext cx="2519639" cy="8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BD64B-0B4E-4DFB-84B1-98A83A2FEC9B}"/>
              </a:ext>
            </a:extLst>
          </p:cNvPr>
          <p:cNvSpPr txBox="1"/>
          <p:nvPr/>
        </p:nvSpPr>
        <p:spPr>
          <a:xfrm>
            <a:off x="7022124" y="2537318"/>
            <a:ext cx="239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/>
              <a:t>Lee Sedol (Opponent)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AA3889-AFB2-4D05-81CB-3534BE92BF52}"/>
                  </a:ext>
                </a:extLst>
              </p:cNvPr>
              <p:cNvSpPr txBox="1"/>
              <p:nvPr/>
            </p:nvSpPr>
            <p:spPr>
              <a:xfrm>
                <a:off x="2624134" y="1994804"/>
                <a:ext cx="2393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/>
                  <a:t>Observation of current state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PH" b="1" i="1" baseline="-25000" dirty="0" err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PH" b="1" baseline="-250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AA3889-AFB2-4D05-81CB-3534BE92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34" y="1994804"/>
                <a:ext cx="2393356" cy="646331"/>
              </a:xfrm>
              <a:prstGeom prst="rect">
                <a:avLst/>
              </a:prstGeom>
              <a:blipFill>
                <a:blip r:embed="rId5"/>
                <a:stretch>
                  <a:fillRect l="-1018" t="-4717" r="-2799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197FC6E9-426E-4D92-AC2C-97CD44842E3E}"/>
              </a:ext>
            </a:extLst>
          </p:cNvPr>
          <p:cNvSpPr/>
          <p:nvPr/>
        </p:nvSpPr>
        <p:spPr>
          <a:xfrm rot="10800000">
            <a:off x="1997320" y="1628527"/>
            <a:ext cx="2809849" cy="1352167"/>
          </a:xfrm>
          <a:prstGeom prst="bentUpArrow">
            <a:avLst>
              <a:gd name="adj1" fmla="val 11616"/>
              <a:gd name="adj2" fmla="val 25000"/>
              <a:gd name="adj3" fmla="val 1795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C8310133-312A-45D2-8F8F-2B9F982A06B1}"/>
              </a:ext>
            </a:extLst>
          </p:cNvPr>
          <p:cNvSpPr/>
          <p:nvPr/>
        </p:nvSpPr>
        <p:spPr>
          <a:xfrm>
            <a:off x="7022125" y="3053491"/>
            <a:ext cx="2026626" cy="2506341"/>
          </a:xfrm>
          <a:prstGeom prst="bentUpArrow">
            <a:avLst>
              <a:gd name="adj1" fmla="val 9626"/>
              <a:gd name="adj2" fmla="val 12464"/>
              <a:gd name="adj3" fmla="val 1402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24B93-169B-4C2C-950B-75C8D35C30C1}"/>
                  </a:ext>
                </a:extLst>
              </p:cNvPr>
              <p:cNvSpPr txBox="1"/>
              <p:nvPr/>
            </p:nvSpPr>
            <p:spPr>
              <a:xfrm>
                <a:off x="2537007" y="4592000"/>
                <a:ext cx="2393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/>
                  <a:t>Performs action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PH" b="1" i="1" baseline="-25000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PH" b="1" baseline="-250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24B93-169B-4C2C-950B-75C8D35C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07" y="4592000"/>
                <a:ext cx="239335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CEAE834-0922-4BF3-B161-56814E43CF61}"/>
              </a:ext>
            </a:extLst>
          </p:cNvPr>
          <p:cNvSpPr/>
          <p:nvPr/>
        </p:nvSpPr>
        <p:spPr>
          <a:xfrm rot="5400000">
            <a:off x="2852908" y="3805834"/>
            <a:ext cx="1635269" cy="2519640"/>
          </a:xfrm>
          <a:prstGeom prst="bentUpArrow">
            <a:avLst>
              <a:gd name="adj1" fmla="val 11616"/>
              <a:gd name="adj2" fmla="val 25000"/>
              <a:gd name="adj3" fmla="val 1271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BCD351-7256-43A2-B010-9C3CB07E5255}"/>
              </a:ext>
            </a:extLst>
          </p:cNvPr>
          <p:cNvSpPr txBox="1"/>
          <p:nvPr/>
        </p:nvSpPr>
        <p:spPr>
          <a:xfrm>
            <a:off x="4692551" y="3198828"/>
            <a:ext cx="23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/>
              <a:t>Reward is given if game is won.</a:t>
            </a:r>
            <a:endParaRPr lang="en-PH" b="1" baseline="-25000"/>
          </a:p>
        </p:txBody>
      </p:sp>
    </p:spTree>
    <p:extLst>
      <p:ext uri="{BB962C8B-B14F-4D97-AF65-F5344CB8AC3E}">
        <p14:creationId xmlns:p14="http://schemas.microsoft.com/office/powerpoint/2010/main" val="112950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Sequential Decision Making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r>
              <a:rPr lang="en-US" sz="2600" b="1"/>
              <a:t>Goal </a:t>
            </a:r>
            <a:r>
              <a:rPr lang="en-US" sz="2600"/>
              <a:t>is to select actions to maximize total future reward.</a:t>
            </a:r>
          </a:p>
          <a:p>
            <a:r>
              <a:rPr lang="en-US" sz="2600"/>
              <a:t>Actions may have </a:t>
            </a:r>
            <a:r>
              <a:rPr lang="en-US" sz="2600" b="1"/>
              <a:t>long term consequences</a:t>
            </a:r>
            <a:r>
              <a:rPr lang="en-US" sz="2600"/>
              <a:t>.</a:t>
            </a:r>
          </a:p>
          <a:p>
            <a:r>
              <a:rPr lang="en-US" sz="2600"/>
              <a:t>Reward may be </a:t>
            </a:r>
            <a:r>
              <a:rPr lang="en-US" sz="2600" b="1"/>
              <a:t>delayed</a:t>
            </a:r>
            <a:r>
              <a:rPr lang="en-US" sz="2600"/>
              <a:t>. It may be better to sacrifice immediate reward to gain more long-term reward.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2600"/>
              <a:t>Examples:</a:t>
            </a:r>
          </a:p>
          <a:p>
            <a:pPr lvl="1"/>
            <a:r>
              <a:rPr lang="en-US" sz="2200"/>
              <a:t>A financial investment (may take months to mature)</a:t>
            </a:r>
          </a:p>
          <a:p>
            <a:pPr lvl="1"/>
            <a:r>
              <a:rPr lang="en-US" sz="2200"/>
              <a:t>Refueling a helicopter (might prevent a crash in several hours)</a:t>
            </a:r>
          </a:p>
          <a:p>
            <a:pPr lvl="1"/>
            <a:r>
              <a:rPr lang="en-US" sz="2200"/>
              <a:t>Blocking opponent moves (might help winning chances many moves from now)</a:t>
            </a:r>
          </a:p>
          <a:p>
            <a:pPr lvl="1"/>
            <a:r>
              <a:rPr lang="en-US" sz="2200"/>
              <a:t>In games, taking a risky move only to become useful in the future.</a:t>
            </a:r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198134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Random Movements vs.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B840-D691-439A-A02E-9590538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124" name="Picture 4" descr="File:RL game .gif - Coolinventor Wiki">
            <a:extLst>
              <a:ext uri="{FF2B5EF4-FFF2-40B4-BE49-F238E27FC236}">
                <a16:creationId xmlns:a16="http://schemas.microsoft.com/office/drawing/2014/main" id="{2E5D7EA2-966B-4F0D-8C83-BC1A9EE0D1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578586"/>
            <a:ext cx="80581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50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Characteristics of Reinforcement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What makes reinforcement learning different from other machine learning paradigms?</a:t>
            </a:r>
          </a:p>
          <a:p>
            <a:pPr marL="0" indent="0">
              <a:buNone/>
            </a:pPr>
            <a:endParaRPr lang="en-US" sz="2600"/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There is no supervisor, only a </a:t>
            </a:r>
            <a:r>
              <a:rPr lang="en-US" sz="2600" b="1"/>
              <a:t>reward signal</a:t>
            </a:r>
            <a:r>
              <a:rPr lang="en-US" sz="26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Feedback is </a:t>
            </a:r>
            <a:r>
              <a:rPr lang="en-US" sz="2600" b="1"/>
              <a:t>delayed</a:t>
            </a:r>
            <a:r>
              <a:rPr lang="en-US" sz="2600"/>
              <a:t>, not instantaneous.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/>
              <a:t>Time</a:t>
            </a:r>
            <a:r>
              <a:rPr lang="en-US" sz="2600"/>
              <a:t> really matters (sequential decision making).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Agent’s actions affect the </a:t>
            </a:r>
            <a:r>
              <a:rPr lang="en-US" sz="2600" b="1"/>
              <a:t>subsequent</a:t>
            </a:r>
            <a:r>
              <a:rPr lang="en-US" sz="2600"/>
              <a:t> data it receives.</a:t>
            </a:r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41711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Success of Reinforcement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2400" b="1"/>
              <a:t>Games</a:t>
            </a:r>
            <a:r>
              <a:rPr lang="en-PH" sz="2400"/>
              <a:t> </a:t>
            </a:r>
          </a:p>
          <a:p>
            <a:pPr marL="0" indent="0">
              <a:buNone/>
            </a:pPr>
            <a:r>
              <a:rPr lang="en-PH" sz="2000"/>
              <a:t>– Backgammon (</a:t>
            </a:r>
            <a:r>
              <a:rPr lang="en-PH" sz="2000" err="1"/>
              <a:t>Tesauro</a:t>
            </a:r>
            <a:r>
              <a:rPr lang="en-PH" sz="2000"/>
              <a:t>, 1994) </a:t>
            </a:r>
          </a:p>
          <a:p>
            <a:pPr marL="0" indent="0">
              <a:buNone/>
            </a:pPr>
            <a:r>
              <a:rPr lang="en-PH" sz="2000"/>
              <a:t>– Solitaire (X. Yan et. al., 2005) </a:t>
            </a:r>
          </a:p>
          <a:p>
            <a:pPr marL="0" indent="0">
              <a:buNone/>
            </a:pPr>
            <a:r>
              <a:rPr lang="en-PH" sz="2000"/>
              <a:t>– Chess, Checkers, – deep RL in playing Atari games (2014, Google </a:t>
            </a:r>
            <a:r>
              <a:rPr lang="en-PH" sz="2000" err="1"/>
              <a:t>Deepmind</a:t>
            </a:r>
            <a:r>
              <a:rPr lang="en-PH" sz="2000"/>
              <a:t>)</a:t>
            </a:r>
          </a:p>
          <a:p>
            <a:pPr marL="0" indent="0">
              <a:buNone/>
            </a:pPr>
            <a:endParaRPr lang="en-PH" sz="2000"/>
          </a:p>
          <a:p>
            <a:pPr marL="0" indent="0">
              <a:buNone/>
            </a:pPr>
            <a:r>
              <a:rPr lang="en-PH" sz="2400" b="1"/>
              <a:t>Economics </a:t>
            </a:r>
          </a:p>
          <a:p>
            <a:pPr marL="0" indent="0">
              <a:buNone/>
            </a:pPr>
            <a:r>
              <a:rPr lang="en-PH" sz="2000"/>
              <a:t>– Trading</a:t>
            </a:r>
          </a:p>
          <a:p>
            <a:pPr marL="0" indent="0">
              <a:buNone/>
            </a:pPr>
            <a:endParaRPr lang="en-PH" sz="2000"/>
          </a:p>
          <a:p>
            <a:pPr marL="0" indent="0">
              <a:buNone/>
            </a:pPr>
            <a:r>
              <a:rPr lang="en-PH" sz="2400" b="1"/>
              <a:t>Robotics </a:t>
            </a:r>
          </a:p>
          <a:p>
            <a:pPr marL="0" indent="0">
              <a:buNone/>
            </a:pPr>
            <a:r>
              <a:rPr lang="en-PH" sz="2000"/>
              <a:t>– </a:t>
            </a:r>
            <a:r>
              <a:rPr lang="en-PH" sz="2000" err="1"/>
              <a:t>Robocup</a:t>
            </a:r>
            <a:r>
              <a:rPr lang="en-PH" sz="2000"/>
              <a:t> Soccer (e.g. Stone &amp; Veloso, 1999)</a:t>
            </a:r>
          </a:p>
          <a:p>
            <a:pPr marL="0" indent="0">
              <a:buNone/>
            </a:pPr>
            <a:r>
              <a:rPr lang="en-PH" sz="2000"/>
              <a:t>– Helicopter Control (e.g. Ng, 2003, </a:t>
            </a:r>
            <a:r>
              <a:rPr lang="en-PH" sz="2000" err="1"/>
              <a:t>Abbeel</a:t>
            </a:r>
            <a:r>
              <a:rPr lang="en-PH" sz="2000"/>
              <a:t> &amp; Ng, 2006)</a:t>
            </a:r>
          </a:p>
          <a:p>
            <a:pPr marL="0" indent="0">
              <a:buNone/>
            </a:pPr>
            <a:r>
              <a:rPr lang="en-PH" sz="2000"/>
              <a:t>– Many Robots (navigation, bi-pedal walking, grasping, switching between skills, ...)</a:t>
            </a:r>
            <a:endParaRPr lang="en-US" sz="2000"/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140862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Success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5112-1EE5-4613-876F-95154E81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88643-3D31-4C2D-B5C4-7F9DB0A5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54" y="1308981"/>
            <a:ext cx="6500492" cy="48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2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Success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5112-1EE5-4613-876F-95154E81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146" name="Picture 2" descr="Reinforcement Learning - a Moonshot or Today's Most Underhyped Technology?  - AI Trends">
            <a:extLst>
              <a:ext uri="{FF2B5EF4-FFF2-40B4-BE49-F238E27FC236}">
                <a16:creationId xmlns:a16="http://schemas.microsoft.com/office/drawing/2014/main" id="{58E3CE28-690F-4003-AFCD-6D439980C8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4024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2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53F03-77A3-448D-BD27-08EA2668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4" y="1571680"/>
            <a:ext cx="9953624" cy="44671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Types of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/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30215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Major Components of an RL Agent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How can the RL agent learn?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An RL agent may include one or more of these components: </a:t>
            </a:r>
          </a:p>
          <a:p>
            <a:r>
              <a:rPr lang="en-US" sz="2600" b="1" dirty="0"/>
              <a:t>Policy</a:t>
            </a:r>
            <a:r>
              <a:rPr lang="en-US" sz="2600" dirty="0"/>
              <a:t> - agent’s behavior function or strategy .</a:t>
            </a:r>
          </a:p>
          <a:p>
            <a:r>
              <a:rPr lang="en-US" sz="2600" b="1" dirty="0"/>
              <a:t>Value function </a:t>
            </a:r>
            <a:r>
              <a:rPr lang="en-US" sz="2600" dirty="0"/>
              <a:t>- how good is each state and/or action .</a:t>
            </a:r>
          </a:p>
          <a:p>
            <a:r>
              <a:rPr lang="en-US" sz="2600" b="1" dirty="0"/>
              <a:t>Model </a:t>
            </a:r>
            <a:r>
              <a:rPr lang="en-US" sz="2600" dirty="0"/>
              <a:t>- agent’s representation of the environment. Optional.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4345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  <a:blipFill>
                <a:blip r:embed="rId2"/>
                <a:stretch>
                  <a:fillRect l="-2182" t="-11888" b="-230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policy is the agent’s behavior. It is a map from state to action.</a:t>
                </a:r>
              </a:p>
              <a:p>
                <a:pPr marL="0" indent="0">
                  <a:buNone/>
                </a:pPr>
                <a:r>
                  <a:rPr lang="en-US" sz="2600" dirty="0"/>
                  <a:t>There are two types of policy in RL: </a:t>
                </a:r>
              </a:p>
              <a:p>
                <a:r>
                  <a:rPr lang="en-US" sz="2600" b="1" dirty="0"/>
                  <a:t>Deterministic Policy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b="1" dirty="0"/>
                  <a:t>Stochastic Policy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𝑆𝑡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  <a:p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3"/>
                <a:stretch>
                  <a:fillRect l="-904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miro.medium.com/max/1200/1*NDEGtK42rEpYLkTPg2LBPA.png">
            <a:extLst>
              <a:ext uri="{FF2B5EF4-FFF2-40B4-BE49-F238E27FC236}">
                <a16:creationId xmlns:a16="http://schemas.microsoft.com/office/drawing/2014/main" id="{A68FFBAB-AFB4-47BA-A6E4-9BF96980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18" y="3669418"/>
            <a:ext cx="4333840" cy="24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1200/1*YCABimP7x1wZZZKqz2CoyQ.png">
            <a:extLst>
              <a:ext uri="{FF2B5EF4-FFF2-40B4-BE49-F238E27FC236}">
                <a16:creationId xmlns:a16="http://schemas.microsoft.com/office/drawing/2014/main" id="{5095C244-7D90-48D2-8E3A-A5DDC976F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18" y="3669418"/>
            <a:ext cx="4828522" cy="243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5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Branches of Machine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/>
          </a:p>
          <a:p>
            <a:endParaRPr lang="en-PH" sz="2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163CA-8E4B-41FF-B833-D7923537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05" y="1366472"/>
            <a:ext cx="4762500" cy="45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  <a:blipFill>
                <a:blip r:embed="rId2"/>
                <a:stretch>
                  <a:fillRect l="-2182" t="-11888" b="-230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FACF-1709-4CEC-8C30-AF09AD9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AD281-C423-40FB-B005-45951498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63" y="1540242"/>
            <a:ext cx="5306435" cy="455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227BB-3E41-4843-86C9-4F0F86C6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7" y="1286426"/>
            <a:ext cx="6271606" cy="27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Value function is a prediction of future reward. Used to evaluate the goodness/badness of states and therefore select between actions.</a:t>
                </a:r>
              </a:p>
              <a:p>
                <a:pPr marL="0" indent="0">
                  <a:buNone/>
                </a:pPr>
                <a:endParaRPr lang="en-PH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600" i="1" baseline="-25000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600" i="1" baseline="-25000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[ </m:t>
                      </m:r>
                      <m:sSub>
                        <m:sSub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… |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PH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 [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6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 | </m:t>
                        </m:r>
                      </m:e>
                    </m:nary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]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  <a:blipFill>
                <a:blip r:embed="rId2"/>
                <a:stretch>
                  <a:fillRect l="-904" t="-180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75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190188"/>
            <a:ext cx="11458575" cy="5067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0CAB8-800E-41C4-AB57-02965FA4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74" y="1276761"/>
            <a:ext cx="5701165" cy="4752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270FDC-68CF-43F5-B106-9CEDD816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0" y="1441134"/>
            <a:ext cx="3897484" cy="33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9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model predicts what the environment will do next. P predicts the next state R predicts the next (immediate) reward.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|"/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2"/>
                <a:stretch>
                  <a:fillRect l="-904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23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5511801" cy="49053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Grid layout represents transition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600" dirty="0"/>
                  <a:t>Numbers represent immediate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600" dirty="0"/>
                  <a:t> from each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600" dirty="0"/>
                  <a:t> (same for all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/>
                  <a:t>).</a:t>
                </a:r>
              </a:p>
              <a:p>
                <a:r>
                  <a:rPr lang="en-US" sz="2600" dirty="0"/>
                  <a:t>The model may be imperfect. Agent may have an optional internal model of the environment.</a:t>
                </a: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5511801" cy="4905375"/>
              </a:xfrm>
              <a:blipFill>
                <a:blip r:embed="rId2"/>
                <a:stretch>
                  <a:fillRect l="-1657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25AC7C-F01B-44FA-AD8E-B817BEFC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2" y="1352550"/>
            <a:ext cx="5530222" cy="44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Branches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600" dirty="0"/>
                  <a:t>Supervised Learning - learn from labelled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26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600" dirty="0"/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Unsupervised Learning - learn from </a:t>
                </a:r>
                <a:r>
                  <a:rPr lang="en-US" sz="2600" dirty="0" err="1"/>
                  <a:t>unlabelled</a:t>
                </a:r>
                <a:r>
                  <a:rPr lang="en-US" sz="2600" dirty="0"/>
                  <a:t>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/>
                      <m:sup>
                        <m:r>
                          <a:rPr lang="en-PH" sz="26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PH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only 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Semi-supervised Learning - many </a:t>
                </a:r>
                <a:r>
                  <a:rPr lang="en-US" sz="2600" dirty="0" err="1"/>
                  <a:t>unlabelled</a:t>
                </a:r>
                <a:r>
                  <a:rPr lang="en-US" sz="2600" dirty="0"/>
                  <a:t> data, few labelled data</a:t>
                </a:r>
              </a:p>
              <a:p>
                <a:pPr marL="457200" lvl="1" indent="0">
                  <a:buNone/>
                </a:pPr>
                <a:endParaRPr lang="en-PH" dirty="0"/>
              </a:p>
              <a:p>
                <a:pPr lvl="1"/>
                <a:endParaRPr lang="en-PH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2"/>
                <a:stretch>
                  <a:fillRect l="-957" t="-16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5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“Learning”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endParaRPr lang="en-PH" sz="26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B9A9D53-ADCE-4DA2-BEE1-64248B16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20889"/>
          <a:stretch/>
        </p:blipFill>
        <p:spPr bwMode="auto">
          <a:xfrm>
            <a:off x="1899139" y="1192508"/>
            <a:ext cx="7515226" cy="49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5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Reinforcement Learning (RL)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r>
              <a:rPr lang="en-US" sz="2600"/>
              <a:t>RL is learning from </a:t>
            </a:r>
            <a:r>
              <a:rPr lang="en-US" sz="2600" b="1"/>
              <a:t>interaction</a:t>
            </a:r>
            <a:r>
              <a:rPr lang="en-US" sz="2600"/>
              <a:t>.</a:t>
            </a:r>
          </a:p>
          <a:p>
            <a:r>
              <a:rPr lang="en-US" sz="2600"/>
              <a:t>There is no supervisor, only signals of </a:t>
            </a:r>
            <a:r>
              <a:rPr lang="en-US" sz="2600" b="1"/>
              <a:t>reward</a:t>
            </a:r>
            <a:r>
              <a:rPr lang="en-US" sz="2600"/>
              <a:t> or evaluative feedback.</a:t>
            </a:r>
          </a:p>
          <a:p>
            <a:r>
              <a:rPr lang="en-US" sz="2600"/>
              <a:t>Decisions in sequence does matter as they </a:t>
            </a:r>
            <a:r>
              <a:rPr lang="en-US" sz="2600" b="1"/>
              <a:t>affect the outcome </a:t>
            </a:r>
            <a:r>
              <a:rPr lang="en-US" sz="2600"/>
              <a:t>of subsequent decisions.</a:t>
            </a:r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216451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Reinforcement Learning (RL)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59B6D-D3A2-478C-B4AC-BFACE1C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42" y="1324000"/>
            <a:ext cx="7097257" cy="3978885"/>
          </a:xfrm>
          <a:prstGeom prst="rect">
            <a:avLst/>
          </a:prstGeom>
        </p:spPr>
      </p:pic>
      <p:pic>
        <p:nvPicPr>
          <p:cNvPr id="1026" name="Picture 2" descr="Reinforcement learning - Wikipedia">
            <a:extLst>
              <a:ext uri="{FF2B5EF4-FFF2-40B4-BE49-F238E27FC236}">
                <a16:creationId xmlns:a16="http://schemas.microsoft.com/office/drawing/2014/main" id="{51F26522-640B-4BD4-B648-46D0A004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50" y="1324000"/>
            <a:ext cx="3941323" cy="38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The Agent and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At each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baseline="-25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, the agent:</a:t>
                </a:r>
              </a:p>
              <a:p>
                <a:pPr marL="0" indent="0">
                  <a:buNone/>
                </a:pPr>
                <a:r>
                  <a:rPr lang="en-US" sz="2600" dirty="0"/>
                  <a:t>• Performs an action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baseline="-25000" dirty="0"/>
                  <a:t>  </a:t>
                </a:r>
                <a:r>
                  <a:rPr lang="en-US" sz="2600" dirty="0"/>
                  <a:t>based on a strategy </a:t>
                </a:r>
                <a14:m>
                  <m:oMath xmlns:m="http://schemas.openxmlformats.org/officeDocument/2006/math">
                    <m:r>
                      <a:rPr lang="el-GR" sz="2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• Observes the new state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• Receives reward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The environment:</a:t>
                </a:r>
              </a:p>
              <a:p>
                <a:pPr marL="0" indent="0">
                  <a:buNone/>
                </a:pPr>
                <a:r>
                  <a:rPr lang="en-US" sz="2600" dirty="0"/>
                  <a:t>• Receives action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r>
                  <a:rPr lang="en-US" sz="2600" dirty="0"/>
                  <a:t>• Emits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r>
                  <a:rPr lang="en-US" sz="2600" dirty="0"/>
                  <a:t>• Emits reward for the agent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  <a:blipFill>
                <a:blip r:embed="rId2"/>
                <a:stretch>
                  <a:fillRect l="-957" t="-2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What's Hot in AI: Deep Reinforcement Learning Edition - The TWIML AI  Podcast (formerly This Week in Machine Learning &amp; Artificial Intelligence)">
            <a:extLst>
              <a:ext uri="{FF2B5EF4-FFF2-40B4-BE49-F238E27FC236}">
                <a16:creationId xmlns:a16="http://schemas.microsoft.com/office/drawing/2014/main" id="{886024C2-90E6-4926-A327-887BF359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41" y="2375255"/>
            <a:ext cx="6985434" cy="39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5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The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</p:spPr>
            <p:txBody>
              <a:bodyPr>
                <a:normAutofit/>
              </a:bodyPr>
              <a:lstStyle/>
              <a:p>
                <a:r>
                  <a:rPr lang="en-US" sz="2600"/>
                  <a:t>A reward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/>
                  <a:t> is a scalar feedback signal. </a:t>
                </a:r>
              </a:p>
              <a:p>
                <a:r>
                  <a:rPr lang="en-US" sz="2600"/>
                  <a:t>Indicates how well agent is doing at step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PH" sz="26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600"/>
                  <a:t> </a:t>
                </a:r>
              </a:p>
              <a:p>
                <a:r>
                  <a:rPr lang="en-US" sz="2600"/>
                  <a:t>The agent’s job is to </a:t>
                </a:r>
                <a:r>
                  <a:rPr lang="en-US" sz="2600" b="1"/>
                  <a:t>maximize</a:t>
                </a:r>
                <a:r>
                  <a:rPr lang="en-US" sz="2600"/>
                  <a:t> cumulative reward.</a:t>
                </a:r>
              </a:p>
              <a:p>
                <a:endParaRPr lang="en-US" sz="2600"/>
              </a:p>
              <a:p>
                <a:pPr marL="0" indent="0">
                  <a:buNone/>
                </a:pPr>
                <a:r>
                  <a:rPr lang="en-US" sz="2600"/>
                  <a:t>Reinforcement learning is based on the reward hypothesis:</a:t>
                </a:r>
              </a:p>
              <a:p>
                <a:pPr marL="0" indent="0">
                  <a:buNone/>
                </a:pPr>
                <a:r>
                  <a:rPr lang="en-US" sz="2600" b="1"/>
                  <a:t>“All goals can be described by the maximization of expected cumulative reward.”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  <a:blipFill>
                <a:blip r:embed="rId2"/>
                <a:stretch>
                  <a:fillRect l="-957" t="-2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57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Super Mario</a:t>
            </a:r>
          </a:p>
        </p:txBody>
      </p:sp>
      <p:pic>
        <p:nvPicPr>
          <p:cNvPr id="4098" name="Picture 2" descr="Qrash Course: Reinforcement Learning 101 &amp; Deep Q Networks in 10 Minutes |  by Shaked Zychlinski | Towards Data Science">
            <a:extLst>
              <a:ext uri="{FF2B5EF4-FFF2-40B4-BE49-F238E27FC236}">
                <a16:creationId xmlns:a16="http://schemas.microsoft.com/office/drawing/2014/main" id="{71A5BF7C-25EB-4EB3-9FF4-9FCD0ECE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25" y="2147497"/>
            <a:ext cx="5570998" cy="31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nguage Understanding for Text-based Games using Deep Reinforcement …">
            <a:extLst>
              <a:ext uri="{FF2B5EF4-FFF2-40B4-BE49-F238E27FC236}">
                <a16:creationId xmlns:a16="http://schemas.microsoft.com/office/drawing/2014/main" id="{675D2005-FF12-4E4C-85F8-C16FAFB4F4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7" r="37184"/>
          <a:stretch/>
        </p:blipFill>
        <p:spPr bwMode="auto">
          <a:xfrm>
            <a:off x="457591" y="1190601"/>
            <a:ext cx="5105399" cy="50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8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2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3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5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EE8B26F-E577-43D1-BC8B-234E0D154242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5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F23038B-BFCD-4049-B9FB-1F4EB884399B}">
  <ds:schemaRefs>
    <ds:schemaRef ds:uri="http://schemas.microsoft.com/sharepoint/v3/contenttype/forms"/>
  </ds:schemaRefs>
</ds:datastoreItem>
</file>

<file path=customXml/itemProps7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33B27B7-DCEB-4803-8AEC-E6E9D86C2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1559</Words>
  <Application>Microsoft Office PowerPoint</Application>
  <PresentationFormat>Widescreen</PresentationFormat>
  <Paragraphs>268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Abadi</vt:lpstr>
      <vt:lpstr>Arial</vt:lpstr>
      <vt:lpstr>Book Antiqua</vt:lpstr>
      <vt:lpstr>Calibri</vt:lpstr>
      <vt:lpstr>Calibri Light</vt:lpstr>
      <vt:lpstr>Cambria Math</vt:lpstr>
      <vt:lpstr>Office Theme</vt:lpstr>
      <vt:lpstr>Storyboard Layouts</vt:lpstr>
      <vt:lpstr>PowerPoint Presentation</vt:lpstr>
      <vt:lpstr>Branches of Machine Learning</vt:lpstr>
      <vt:lpstr>Branches of Machine Learning</vt:lpstr>
      <vt:lpstr>“Learning”</vt:lpstr>
      <vt:lpstr>Reinforcement Learning (RL)</vt:lpstr>
      <vt:lpstr>Reinforcement Learning (RL)</vt:lpstr>
      <vt:lpstr>The Agent and the Environment</vt:lpstr>
      <vt:lpstr>The Reward</vt:lpstr>
      <vt:lpstr>Super Mario</vt:lpstr>
      <vt:lpstr>AlphaGo</vt:lpstr>
      <vt:lpstr>Sequential Decision Making</vt:lpstr>
      <vt:lpstr>Random Movements vs. Learning </vt:lpstr>
      <vt:lpstr>Characteristics of Reinforcement Learning</vt:lpstr>
      <vt:lpstr>Success of Reinforcement Learning</vt:lpstr>
      <vt:lpstr>Success of Reinforcement Learning</vt:lpstr>
      <vt:lpstr>Success of Reinforcement Learning</vt:lpstr>
      <vt:lpstr>Types of Learning</vt:lpstr>
      <vt:lpstr>Major Components of an RL Agent</vt:lpstr>
      <vt:lpstr>Policy π</vt:lpstr>
      <vt:lpstr>Policy π</vt:lpstr>
      <vt:lpstr>Value Function</vt:lpstr>
      <vt:lpstr>Value Function</vt:lpstr>
      <vt:lpstr>Model</vt:lpstr>
      <vt:lpstr>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SLY Ponio</cp:lastModifiedBy>
  <cp:revision>2</cp:revision>
  <dcterms:created xsi:type="dcterms:W3CDTF">2020-07-20T06:14:24Z</dcterms:created>
  <dcterms:modified xsi:type="dcterms:W3CDTF">2023-04-04T02:40:31Z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